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3" d="100"/>
          <a:sy n="113" d="100"/>
        </p:scale>
        <p:origin x="-660"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55932242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com/v/7qJoRNseyL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7qJoRNseyLQ"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buNone/>
            </a:pPr>
            <a:r>
              <a:rPr lang="en"/>
              <a:t>Maxwell’s Theory</a:t>
            </a:r>
          </a:p>
        </p:txBody>
      </p:sp>
      <p:sp>
        <p:nvSpPr>
          <p:cNvPr id="24" name="Shape 24"/>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buNone/>
            </a:pPr>
            <a:r>
              <a:rPr lang="en"/>
              <a:t>Tom Catalano &amp; Sam Roskos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600"/>
              <a:t>With the limited understanding of atomic and molecular forces at the time, is it reasonable that the Newtonian belief in direct interaction would lead to the assumption of ether?</a:t>
            </a:r>
          </a:p>
          <a:p>
            <a:endParaRPr lang="en" sz="2600"/>
          </a:p>
          <a:p>
            <a:pPr lvl="0">
              <a:spcBef>
                <a:spcPts val="0"/>
              </a:spcBef>
              <a:buClr>
                <a:schemeClr val="dk1"/>
              </a:buClr>
              <a:buSzPct val="42307"/>
              <a:buFont typeface="Arial"/>
              <a:buNone/>
            </a:pPr>
            <a:r>
              <a:rPr lang="en" sz="2600"/>
              <a:t>If this belief was prevalent what kind of questions and experiments could you see arising from it?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Proving Maxwell’s Theories 	</a:t>
            </a:r>
          </a:p>
        </p:txBody>
      </p:sp>
      <p:sp>
        <p:nvSpPr>
          <p:cNvPr id="88" name="Shape 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600"/>
              <a:t>Albert Michelson and Edward Morley set out to prove Maxwell’s theories and provide backing for the ether theory</a:t>
            </a:r>
          </a:p>
          <a:p>
            <a:endParaRPr lang="en" sz="2600"/>
          </a:p>
          <a:p>
            <a:pPr lvl="0" rtl="0">
              <a:spcBef>
                <a:spcPts val="0"/>
              </a:spcBef>
              <a:buNone/>
            </a:pPr>
            <a:r>
              <a:rPr lang="en" sz="2600"/>
              <a:t>They designed an experiment, now referred to as the Michelson-Morley experiment, that they believed would detect the relative motion of matter, specifically the earth, through the stationary luminiferous ether</a:t>
            </a:r>
          </a:p>
          <a:p>
            <a:endParaRPr lang="en" sz="260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endParaRPr/>
          </a:p>
        </p:txBody>
      </p:sp>
      <p:sp>
        <p:nvSpPr>
          <p:cNvPr id="94" name="Shape 9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endParaRPr/>
          </a:p>
        </p:txBody>
      </p:sp>
      <p:sp>
        <p:nvSpPr>
          <p:cNvPr id="95" name="Shape 95">
            <a:hlinkClick r:id="rId3"/>
          </p:cNvPr>
          <p:cNvSpPr/>
          <p:nvPr/>
        </p:nvSpPr>
        <p:spPr>
          <a:xfrm>
            <a:off x="1326541" y="71275"/>
            <a:ext cx="6667932" cy="5000949"/>
          </a:xfrm>
          <a:prstGeom prst="rect">
            <a:avLst/>
          </a:prstGeom>
          <a:blipFill>
            <a:blip r:embed="rId4"/>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Experimentation</a:t>
            </a:r>
          </a:p>
        </p:txBody>
      </p:sp>
      <p:sp>
        <p:nvSpPr>
          <p:cNvPr id="101" name="Shape 10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t>The Michelson experiment was designed to detect two different light waves, which originated from a singular light source</a:t>
            </a:r>
          </a:p>
          <a:p>
            <a:endParaRPr lang="en" sz="2400"/>
          </a:p>
          <a:p>
            <a:pPr lvl="0" rtl="0">
              <a:spcBef>
                <a:spcPts val="0"/>
              </a:spcBef>
              <a:buNone/>
            </a:pPr>
            <a:r>
              <a:rPr lang="en" sz="2400"/>
              <a:t>These light waves would combine and either show up as one concentrated beam, as fringe rings or as nothing at all</a:t>
            </a:r>
          </a:p>
          <a:p>
            <a:endParaRPr lang="en" sz="2400"/>
          </a:p>
          <a:p>
            <a:pPr lvl="0" rtl="0">
              <a:spcBef>
                <a:spcPts val="0"/>
              </a:spcBef>
              <a:buNone/>
            </a:pPr>
            <a:r>
              <a:rPr lang="en" sz="2400"/>
              <a:t>Based on the experimental design and using the ether assumption what would be expected to appear at the viewing station?</a:t>
            </a:r>
          </a:p>
          <a:p>
            <a:endParaRPr lang="en" sz="240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Interferometer</a:t>
            </a:r>
          </a:p>
        </p:txBody>
      </p:sp>
      <p:pic>
        <p:nvPicPr>
          <p:cNvPr id="107" name="Shape 107"/>
          <p:cNvPicPr preferRelativeResize="0"/>
          <p:nvPr/>
        </p:nvPicPr>
        <p:blipFill>
          <a:blip r:embed="rId3"/>
          <a:stretch>
            <a:fillRect/>
          </a:stretch>
        </p:blipFill>
        <p:spPr>
          <a:xfrm>
            <a:off x="4697050" y="1411050"/>
            <a:ext cx="4097899" cy="2913050"/>
          </a:xfrm>
          <a:prstGeom prst="rect">
            <a:avLst/>
          </a:prstGeom>
        </p:spPr>
      </p:pic>
      <p:pic>
        <p:nvPicPr>
          <p:cNvPr id="108" name="Shape 108"/>
          <p:cNvPicPr preferRelativeResize="0"/>
          <p:nvPr/>
        </p:nvPicPr>
        <p:blipFill>
          <a:blip r:embed="rId4"/>
          <a:stretch>
            <a:fillRect/>
          </a:stretch>
        </p:blipFill>
        <p:spPr>
          <a:xfrm>
            <a:off x="502900" y="1456825"/>
            <a:ext cx="4194140" cy="2752375"/>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Results</a:t>
            </a:r>
          </a:p>
        </p:txBody>
      </p:sp>
      <p:sp>
        <p:nvSpPr>
          <p:cNvPr id="114" name="Shape 11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2400"/>
              <a:t>The results of the experiment did not follow Michelson’s hypothesis, this led him to repeat under increasingly more sterile circumstances</a:t>
            </a:r>
          </a:p>
          <a:p>
            <a:pPr lvl="0" rtl="0">
              <a:buNone/>
            </a:pPr>
            <a:r>
              <a:rPr lang="en" sz="2400"/>
              <a:t>This null result began to pave the way for the abandonment of aether theory and the advent of special relativity</a:t>
            </a:r>
          </a:p>
          <a:p>
            <a:pPr lvl="0" rtl="0">
              <a:buNone/>
            </a:pPr>
            <a:r>
              <a:rPr lang="en" sz="2400"/>
              <a:t>However some scientists continued to cling to the aether model even into the 1930’s</a:t>
            </a:r>
          </a:p>
          <a:p>
            <a:endParaRPr lang="en" sz="24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Lorentz-Fitzgerald contraction</a:t>
            </a:r>
          </a:p>
        </p:txBody>
      </p:sp>
      <p:sp>
        <p:nvSpPr>
          <p:cNvPr id="120" name="Shape 12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2400"/>
              <a:t>Hendrik Lorentz and George FitzGerald each set out to attempt to explain the null result of the Michelson-Morley experiment while maintaining Newtonian space and time as well as the aether model</a:t>
            </a:r>
          </a:p>
          <a:p>
            <a:pPr>
              <a:buNone/>
            </a:pPr>
            <a:r>
              <a:rPr lang="en" sz="2400"/>
              <a:t>They postulated that if the interferometer arm that was in the direction of the motion actually contracted it would create the null result that was seen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buNone/>
            </a:pPr>
            <a:r>
              <a:rPr lang="en"/>
              <a:t>While evidence and experimentation began to point further from aether many scientists in the late 19th and early 20th centuries clung to their beliefs, why would their educational background limit their ability to look at relativity even when they had discovered some of its basic tenets themselves?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James Clerk Maxwell </a:t>
            </a:r>
            <a:r>
              <a:rPr lang="en" sz="3000" b="0"/>
              <a:t>(1831-1879)</a:t>
            </a:r>
          </a:p>
        </p:txBody>
      </p:sp>
      <p:sp>
        <p:nvSpPr>
          <p:cNvPr id="30" name="Shape 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Scottish mathematical physicist </a:t>
            </a:r>
          </a:p>
          <a:p>
            <a:pPr lvl="0" rtl="0">
              <a:buNone/>
            </a:pPr>
            <a:r>
              <a:rPr lang="en"/>
              <a:t>Vastly influential in many different fields</a:t>
            </a:r>
          </a:p>
          <a:p>
            <a:pPr lvl="0" rtl="0">
              <a:buNone/>
            </a:pPr>
            <a:r>
              <a:rPr lang="en"/>
              <a:t>	Predicted the composition of Saturn’s rings</a:t>
            </a:r>
          </a:p>
          <a:p>
            <a:pPr lvl="0" rtl="0">
              <a:buNone/>
            </a:pPr>
            <a:r>
              <a:rPr lang="en"/>
              <a:t>Developed set of equations describing electricity, magnetism and optics as subsets of electromagnetic radiation</a:t>
            </a:r>
          </a:p>
          <a:p>
            <a:endParaRPr lang="en"/>
          </a:p>
          <a:p>
            <a:endParaRPr lang="en"/>
          </a:p>
          <a:p>
            <a:endParaRPr lang="en"/>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Maxwell’s Equations</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2600"/>
              <a:t>Maxwell’s equations are considered to be the “second great unification of physics”, after Newton’s laws</a:t>
            </a:r>
          </a:p>
          <a:p>
            <a:pPr lvl="0" rtl="0">
              <a:buNone/>
            </a:pPr>
            <a:r>
              <a:rPr lang="en" sz="2600"/>
              <a:t>The equations describe electricity and magnetism as phenomena of the electromagnetic field</a:t>
            </a:r>
          </a:p>
          <a:p>
            <a:pPr>
              <a:buNone/>
            </a:pPr>
            <a:r>
              <a:rPr lang="en" sz="2600"/>
              <a:t>He also determined that these phenomena traveled at the speed of light, and calculated that speed, and that they acted as waves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457200" y="328050"/>
            <a:ext cx="8229600" cy="4597800"/>
          </a:xfrm>
          <a:prstGeom prst="rect">
            <a:avLst/>
          </a:prstGeom>
        </p:spPr>
        <p:txBody>
          <a:bodyPr lIns="91425" tIns="91425" rIns="91425" bIns="91425" anchor="t" anchorCtr="0">
            <a:noAutofit/>
          </a:bodyPr>
          <a:lstStyle/>
          <a:p>
            <a:pPr lvl="0" rtl="0">
              <a:buNone/>
            </a:pPr>
            <a:r>
              <a:rPr lang="en"/>
              <a:t>Coulomb’s Law:     	Biot-Savart Law: </a:t>
            </a:r>
          </a:p>
          <a:p>
            <a:endParaRPr lang="en"/>
          </a:p>
          <a:p>
            <a:endParaRPr lang="en"/>
          </a:p>
          <a:p>
            <a:endParaRPr lang="en"/>
          </a:p>
          <a:p>
            <a:pPr lvl="0" rtl="0">
              <a:buNone/>
            </a:pPr>
            <a:r>
              <a:rPr lang="en" sz="2400" baseline="30000"/>
              <a:t> 			</a:t>
            </a:r>
          </a:p>
          <a:p>
            <a:endParaRPr lang="en" sz="2400" baseline="30000"/>
          </a:p>
          <a:p>
            <a:endParaRPr lang="en" sz="2400" baseline="30000"/>
          </a:p>
          <a:p>
            <a:pPr lvl="0" rtl="0">
              <a:buClr>
                <a:schemeClr val="dk1"/>
              </a:buClr>
              <a:buSzPct val="36666"/>
              <a:buFont typeface="Arial"/>
              <a:buNone/>
            </a:pPr>
            <a:r>
              <a:rPr lang="en"/>
              <a:t>Each law involves a proportionality constant</a:t>
            </a:r>
          </a:p>
          <a:p>
            <a:endParaRPr lang="en"/>
          </a:p>
        </p:txBody>
      </p:sp>
      <p:pic>
        <p:nvPicPr>
          <p:cNvPr id="42" name="Shape 42"/>
          <p:cNvPicPr preferRelativeResize="0"/>
          <p:nvPr/>
        </p:nvPicPr>
        <p:blipFill>
          <a:blip r:embed="rId3"/>
          <a:stretch>
            <a:fillRect/>
          </a:stretch>
        </p:blipFill>
        <p:spPr>
          <a:xfrm>
            <a:off x="514712" y="1335750"/>
            <a:ext cx="2743200" cy="1266825"/>
          </a:xfrm>
          <a:prstGeom prst="rect">
            <a:avLst/>
          </a:prstGeom>
        </p:spPr>
      </p:pic>
      <p:pic>
        <p:nvPicPr>
          <p:cNvPr id="43" name="Shape 43"/>
          <p:cNvPicPr preferRelativeResize="0"/>
          <p:nvPr/>
        </p:nvPicPr>
        <p:blipFill>
          <a:blip r:embed="rId4"/>
          <a:stretch>
            <a:fillRect/>
          </a:stretch>
        </p:blipFill>
        <p:spPr>
          <a:xfrm>
            <a:off x="4218000" y="1463499"/>
            <a:ext cx="2918741" cy="857399"/>
          </a:xfrm>
          <a:prstGeom prst="rect">
            <a:avLst/>
          </a:prstGeom>
        </p:spPr>
      </p:pic>
      <p:pic>
        <p:nvPicPr>
          <p:cNvPr id="44" name="Shape 44"/>
          <p:cNvPicPr preferRelativeResize="0"/>
          <p:nvPr/>
        </p:nvPicPr>
        <p:blipFill>
          <a:blip r:embed="rId5"/>
          <a:stretch>
            <a:fillRect/>
          </a:stretch>
        </p:blipFill>
        <p:spPr>
          <a:xfrm>
            <a:off x="834060" y="2794350"/>
            <a:ext cx="2104527" cy="857399"/>
          </a:xfrm>
          <a:prstGeom prst="rect">
            <a:avLst/>
          </a:prstGeom>
        </p:spPr>
      </p:pic>
      <p:pic>
        <p:nvPicPr>
          <p:cNvPr id="45" name="Shape 45"/>
          <p:cNvPicPr preferRelativeResize="0"/>
          <p:nvPr/>
        </p:nvPicPr>
        <p:blipFill>
          <a:blip r:embed="rId6"/>
          <a:stretch>
            <a:fillRect/>
          </a:stretch>
        </p:blipFill>
        <p:spPr>
          <a:xfrm>
            <a:off x="4323450" y="2747450"/>
            <a:ext cx="2429750" cy="773099"/>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457200" y="187450"/>
            <a:ext cx="8229600" cy="4738499"/>
          </a:xfrm>
          <a:prstGeom prst="rect">
            <a:avLst/>
          </a:prstGeom>
        </p:spPr>
        <p:txBody>
          <a:bodyPr lIns="91425" tIns="91425" rIns="91425" bIns="91425" anchor="t" anchorCtr="0">
            <a:noAutofit/>
          </a:bodyPr>
          <a:lstStyle/>
          <a:p>
            <a:pPr lvl="0" rtl="0">
              <a:buNone/>
            </a:pPr>
            <a:r>
              <a:rPr lang="en"/>
              <a:t>
</a:t>
            </a:r>
          </a:p>
          <a:p>
            <a:pPr lvl="0" rtl="0">
              <a:buNone/>
            </a:pPr>
            <a:r>
              <a:rPr lang="en"/>
              <a:t>Coulomb/Biot-Savart ratio of proportionality constant has a velocity squared relation: 1/c</a:t>
            </a:r>
            <a:r>
              <a:rPr lang="en" baseline="30000"/>
              <a:t>2</a:t>
            </a:r>
          </a:p>
          <a:p>
            <a:endParaRPr lang="en" baseline="30000"/>
          </a:p>
          <a:p>
            <a:endParaRPr lang="en" baseline="30000"/>
          </a:p>
          <a:p>
            <a:pPr lvl="0" rtl="0">
              <a:buNone/>
            </a:pPr>
            <a:r>
              <a:rPr lang="en"/>
              <a:t>What does this mean? </a:t>
            </a:r>
          </a:p>
          <a:p>
            <a:endParaRPr lang="en"/>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457200" y="117175"/>
            <a:ext cx="8229600" cy="4503899"/>
          </a:xfrm>
          <a:prstGeom prst="rect">
            <a:avLst/>
          </a:prstGeom>
        </p:spPr>
        <p:txBody>
          <a:bodyPr lIns="91425" tIns="91425" rIns="91425" bIns="91425" anchor="t" anchorCtr="0">
            <a:noAutofit/>
          </a:bodyPr>
          <a:lstStyle/>
          <a:p>
            <a:pPr lvl="0" rtl="0">
              <a:buNone/>
            </a:pPr>
            <a:r>
              <a:rPr lang="en"/>
              <a:t>
</a:t>
            </a:r>
          </a:p>
          <a:p>
            <a:endParaRPr lang="en"/>
          </a:p>
          <a:p>
            <a:endParaRPr lang="en"/>
          </a:p>
          <a:p>
            <a:pPr lvl="0" rtl="0">
              <a:buNone/>
            </a:pPr>
            <a:r>
              <a:rPr lang="en"/>
              <a:t>Electric and magnetic fields can propagate through space at speed C (speed of light).</a:t>
            </a:r>
          </a:p>
          <a:p>
            <a:endParaRPr lang="en"/>
          </a:p>
          <a:p>
            <a:pPr>
              <a:buNone/>
            </a:pPr>
            <a:r>
              <a:rPr lang="en"/>
              <a:t>Propagating E and B fields are </a:t>
            </a:r>
            <a:r>
              <a:rPr lang="en" u="sng"/>
              <a:t>solutions</a:t>
            </a:r>
            <a:r>
              <a:rPr lang="en"/>
              <a:t> to Maxwell’s equations.  </a:t>
            </a:r>
          </a:p>
        </p:txBody>
      </p:sp>
      <p:pic>
        <p:nvPicPr>
          <p:cNvPr id="56" name="Shape 56"/>
          <p:cNvPicPr preferRelativeResize="0"/>
          <p:nvPr/>
        </p:nvPicPr>
        <p:blipFill>
          <a:blip r:embed="rId3"/>
          <a:stretch>
            <a:fillRect/>
          </a:stretch>
        </p:blipFill>
        <p:spPr>
          <a:xfrm>
            <a:off x="2776075" y="117175"/>
            <a:ext cx="3591829" cy="2359974"/>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 Displacement Current</a:t>
            </a:r>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
</a:t>
            </a:r>
          </a:p>
          <a:p>
            <a:endParaRPr lang="en"/>
          </a:p>
          <a:p>
            <a:pPr>
              <a:buNone/>
            </a:pPr>
            <a:r>
              <a:rPr lang="en"/>
              <a:t>Maxwell used a logical argument to describe a new term in the current responsible for generating the magnetic field. </a:t>
            </a:r>
          </a:p>
        </p:txBody>
      </p:sp>
      <p:pic>
        <p:nvPicPr>
          <p:cNvPr id="63" name="Shape 63"/>
          <p:cNvPicPr preferRelativeResize="0"/>
          <p:nvPr/>
        </p:nvPicPr>
        <p:blipFill>
          <a:blip r:embed="rId3"/>
          <a:stretch>
            <a:fillRect/>
          </a:stretch>
        </p:blipFill>
        <p:spPr>
          <a:xfrm>
            <a:off x="2210450" y="1200150"/>
            <a:ext cx="4723099" cy="1405874"/>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Maxwell and Aether</a:t>
            </a:r>
          </a:p>
        </p:txBody>
      </p:sp>
      <p:sp>
        <p:nvSpPr>
          <p:cNvPr id="69" name="Shape 6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2600"/>
              <a:t>Maxwell’s equations demonstrated the wave quality of electromagnetic radiation</a:t>
            </a:r>
          </a:p>
          <a:p>
            <a:pPr lvl="0" rtl="0">
              <a:buNone/>
            </a:pPr>
            <a:r>
              <a:rPr lang="en" sz="2600"/>
              <a:t>However it was unknown as to how these phenomena behaved as waves if they moved through space</a:t>
            </a:r>
          </a:p>
          <a:p>
            <a:pPr>
              <a:buNone/>
            </a:pPr>
            <a:r>
              <a:rPr lang="en" sz="2600"/>
              <a:t>Thus Maxwell postulated that there was a special medium, luminiferous aether, through which these waves moved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Luminiferous Aether</a:t>
            </a:r>
          </a:p>
        </p:txBody>
      </p:sp>
      <p:sp>
        <p:nvSpPr>
          <p:cNvPr id="75" name="Shape 7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50000"/>
              <a:buFont typeface="Arial"/>
              <a:buNone/>
            </a:pPr>
            <a:r>
              <a:rPr lang="en" sz="2200"/>
              <a:t>Aether was believed to allow the electromagnetic waves to exert forces by the Newtonian belief in direct push-pull interactions </a:t>
            </a:r>
          </a:p>
          <a:p>
            <a:pPr lvl="0" rtl="0">
              <a:spcBef>
                <a:spcPts val="0"/>
              </a:spcBef>
              <a:buClr>
                <a:schemeClr val="dk1"/>
              </a:buClr>
              <a:buSzPct val="50000"/>
              <a:buFont typeface="Arial"/>
              <a:buNone/>
            </a:pPr>
            <a:r>
              <a:rPr lang="en" sz="2200" u="sng">
                <a:solidFill>
                  <a:schemeClr val="hlink"/>
                </a:solidFill>
                <a:hlinkClick r:id="rId3"/>
              </a:rPr>
              <a:t>http://www.youtube.com/watch?v=7qJoRNseyLQ</a:t>
            </a:r>
          </a:p>
        </p:txBody>
      </p:sp>
      <p:pic>
        <p:nvPicPr>
          <p:cNvPr id="76" name="Shape 76"/>
          <p:cNvPicPr preferRelativeResize="0"/>
          <p:nvPr/>
        </p:nvPicPr>
        <p:blipFill>
          <a:blip r:embed="rId4"/>
          <a:stretch>
            <a:fillRect/>
          </a:stretch>
        </p:blipFill>
        <p:spPr>
          <a:xfrm>
            <a:off x="544400" y="2490975"/>
            <a:ext cx="3114675" cy="2333625"/>
          </a:xfrm>
          <a:prstGeom prst="rect">
            <a:avLst/>
          </a:prstGeom>
        </p:spPr>
      </p:pic>
      <p:sp>
        <p:nvSpPr>
          <p:cNvPr id="77" name="Shape 77"/>
          <p:cNvSpPr txBox="1"/>
          <p:nvPr/>
        </p:nvSpPr>
        <p:spPr>
          <a:xfrm>
            <a:off x="3737650" y="2487275"/>
            <a:ext cx="5028600" cy="2406300"/>
          </a:xfrm>
          <a:prstGeom prst="rect">
            <a:avLst/>
          </a:prstGeom>
        </p:spPr>
        <p:txBody>
          <a:bodyPr lIns="91425" tIns="91425" rIns="91425" bIns="91425" anchor="t" anchorCtr="0">
            <a:noAutofit/>
          </a:bodyPr>
          <a:lstStyle/>
          <a:p>
            <a:pPr lvl="0" rtl="0">
              <a:buNone/>
            </a:pPr>
            <a:r>
              <a:rPr lang="en" sz="2200"/>
              <a:t>Maxwell’s equations require that light propagates at a fixed speed through a vacuum which makes aether stationary   </a:t>
            </a:r>
          </a:p>
          <a:p>
            <a:endParaRPr lang="en" sz="2200"/>
          </a:p>
          <a:p>
            <a:pPr lvl="0" rtl="0">
              <a:buNone/>
            </a:pPr>
            <a:r>
              <a:rPr lang="en" sz="2200">
                <a:solidFill>
                  <a:schemeClr val="dk1"/>
                </a:solidFill>
              </a:rPr>
              <a:t>Thus all things are moving through the “still” ether, although the aether does have directionality</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520</Words>
  <Application>Microsoft Office PowerPoint</Application>
  <PresentationFormat>On-screen Show (16:9)</PresentationFormat>
  <Paragraphs>67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simple-light</vt:lpstr>
      <vt:lpstr>Maxwell’s Theory</vt:lpstr>
      <vt:lpstr>James Clerk Maxwell (1831-1879)</vt:lpstr>
      <vt:lpstr>Maxwell’s Equations</vt:lpstr>
      <vt:lpstr>PowerPoint Presentation</vt:lpstr>
      <vt:lpstr>PowerPoint Presentation</vt:lpstr>
      <vt:lpstr>PowerPoint Presentation</vt:lpstr>
      <vt:lpstr>The Displacement Current</vt:lpstr>
      <vt:lpstr>Maxwell and Aether</vt:lpstr>
      <vt:lpstr>Luminiferous Aether</vt:lpstr>
      <vt:lpstr>PowerPoint Presentation</vt:lpstr>
      <vt:lpstr>Proving Maxwell’s Theories  </vt:lpstr>
      <vt:lpstr>PowerPoint Presentation</vt:lpstr>
      <vt:lpstr>Experimentation</vt:lpstr>
      <vt:lpstr>Interferometer</vt:lpstr>
      <vt:lpstr>Results</vt:lpstr>
      <vt:lpstr>Lorentz-Fitzgerald contraction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Maxwell’s Theory</dc:title>
  <dc:creator>Don Howard</dc:creator>
  <cp:lastModifiedBy>Don Howard</cp:lastModifiedBy>
  <cp:revision>1</cp:revision>
  <dcterms:modified xsi:type="dcterms:W3CDTF">2014-03-24T12:39:23Z</dcterms:modified>
</cp:coreProperties>
</file>